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13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82417" cy="464204"/>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97901" y="0"/>
            <a:ext cx="2982417" cy="464204"/>
          </a:xfrm>
          <a:prstGeom prst="rect">
            <a:avLst/>
          </a:prstGeom>
          <a:noFill/>
          <a:ln>
            <a:noFill/>
          </a:ln>
        </p:spPr>
        <p:txBody>
          <a:bodyPr lIns="91425" tIns="91425" rIns="91425" bIns="91425" anchor="t" anchorCtr="0"/>
          <a:lstStyle>
            <a:lvl1pPr marL="0" marR="0" lvl="0" indent="0" algn="r" rtl="0">
              <a:spcBef>
                <a:spcPts val="0"/>
              </a:spcBef>
              <a:buNone/>
              <a:defRPr sz="11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17987" y="698500"/>
            <a:ext cx="4645800" cy="3486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8481" y="4416098"/>
            <a:ext cx="5504853" cy="4182456"/>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30659"/>
            <a:ext cx="2982417" cy="464204"/>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1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8481" y="4416098"/>
            <a:ext cx="5505000" cy="4182599"/>
          </a:xfrm>
          <a:prstGeom prst="rect">
            <a:avLst/>
          </a:prstGeom>
        </p:spPr>
        <p:txBody>
          <a:bodyPr lIns="91425" tIns="91425" rIns="91425" bIns="91425" anchor="t" anchorCtr="0">
            <a:noAutofit/>
          </a:bodyPr>
          <a:lstStyle/>
          <a:p>
            <a:pPr lvl="0">
              <a:spcBef>
                <a:spcPts val="0"/>
              </a:spcBef>
              <a:buNone/>
            </a:pPr>
            <a:endParaRPr/>
          </a:p>
        </p:txBody>
      </p:sp>
      <p:sp>
        <p:nvSpPr>
          <p:cNvPr id="87" name="Shape 87"/>
          <p:cNvSpPr txBox="1">
            <a:spLocks noGrp="1"/>
          </p:cNvSpPr>
          <p:nvPr>
            <p:ph type="sldNum" idx="12"/>
          </p:nvPr>
        </p:nvSpPr>
        <p:spPr>
          <a:xfrm>
            <a:off x="3897901" y="8830659"/>
            <a:ext cx="2982299" cy="464099"/>
          </a:xfrm>
          <a:prstGeom prst="rect">
            <a:avLst/>
          </a:prstGeom>
        </p:spPr>
        <p:txBody>
          <a:bodyPr lIns="87425" tIns="43700" rIns="87425" bIns="43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8481" y="4416098"/>
            <a:ext cx="5505000" cy="4182600"/>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txBox="1">
            <a:spLocks noGrp="1"/>
          </p:cNvSpPr>
          <p:nvPr>
            <p:ph type="sldNum" idx="12"/>
          </p:nvPr>
        </p:nvSpPr>
        <p:spPr>
          <a:xfrm>
            <a:off x="3897901" y="8830659"/>
            <a:ext cx="2982300" cy="464100"/>
          </a:xfrm>
          <a:prstGeom prst="rect">
            <a:avLst/>
          </a:prstGeom>
        </p:spPr>
        <p:txBody>
          <a:bodyPr lIns="87425" tIns="43700" rIns="87425" bIns="43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8481" y="4416098"/>
            <a:ext cx="5505000" cy="4182600"/>
          </a:xfrm>
          <a:prstGeom prst="rect">
            <a:avLst/>
          </a:prstGeom>
        </p:spPr>
        <p:txBody>
          <a:bodyPr lIns="91425" tIns="91425" rIns="91425" bIns="91425" anchor="t" anchorCtr="0">
            <a:noAutofit/>
          </a:bodyPr>
          <a:lstStyle/>
          <a:p>
            <a:pPr lvl="0">
              <a:spcBef>
                <a:spcPts val="0"/>
              </a:spcBef>
              <a:buNone/>
            </a:pPr>
            <a:endParaRPr/>
          </a:p>
        </p:txBody>
      </p:sp>
      <p:sp>
        <p:nvSpPr>
          <p:cNvPr id="162" name="Shape 162"/>
          <p:cNvSpPr txBox="1">
            <a:spLocks noGrp="1"/>
          </p:cNvSpPr>
          <p:nvPr>
            <p:ph type="sldNum" idx="12"/>
          </p:nvPr>
        </p:nvSpPr>
        <p:spPr>
          <a:xfrm>
            <a:off x="3897901" y="8830659"/>
            <a:ext cx="2982300" cy="464100"/>
          </a:xfrm>
          <a:prstGeom prst="rect">
            <a:avLst/>
          </a:prstGeom>
        </p:spPr>
        <p:txBody>
          <a:bodyPr lIns="87425" tIns="43700" rIns="87425" bIns="43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17987" y="698500"/>
            <a:ext cx="4645800" cy="3486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8481" y="4416098"/>
            <a:ext cx="5505000" cy="4182600"/>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69" name="Shape 169"/>
          <p:cNvSpPr txBox="1">
            <a:spLocks noGrp="1"/>
          </p:cNvSpPr>
          <p:nvPr>
            <p:ph type="sldNum" idx="12"/>
          </p:nvPr>
        </p:nvSpPr>
        <p:spPr>
          <a:xfrm>
            <a:off x="3897901" y="8830659"/>
            <a:ext cx="2982300" cy="464100"/>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12</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8481" y="4416098"/>
            <a:ext cx="5504853" cy="4182456"/>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76" name="Shape 176"/>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13</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8481" y="4416098"/>
            <a:ext cx="5505000" cy="4182600"/>
          </a:xfrm>
          <a:prstGeom prst="rect">
            <a:avLst/>
          </a:prstGeom>
        </p:spPr>
        <p:txBody>
          <a:bodyPr lIns="91425" tIns="91425" rIns="91425" bIns="91425" anchor="t" anchorCtr="0">
            <a:noAutofit/>
          </a:bodyPr>
          <a:lstStyle/>
          <a:p>
            <a:pPr lvl="0">
              <a:spcBef>
                <a:spcPts val="0"/>
              </a:spcBef>
              <a:buNone/>
            </a:pPr>
            <a:endParaRPr/>
          </a:p>
        </p:txBody>
      </p:sp>
      <p:sp>
        <p:nvSpPr>
          <p:cNvPr id="185" name="Shape 185"/>
          <p:cNvSpPr txBox="1">
            <a:spLocks noGrp="1"/>
          </p:cNvSpPr>
          <p:nvPr>
            <p:ph type="sldNum" idx="12"/>
          </p:nvPr>
        </p:nvSpPr>
        <p:spPr>
          <a:xfrm>
            <a:off x="3897901" y="8830659"/>
            <a:ext cx="2982300" cy="464100"/>
          </a:xfrm>
          <a:prstGeom prst="rect">
            <a:avLst/>
          </a:prstGeom>
        </p:spPr>
        <p:txBody>
          <a:bodyPr lIns="87425" tIns="43700" rIns="87425" bIns="43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8481" y="4416098"/>
            <a:ext cx="5505000" cy="4182600"/>
          </a:xfrm>
          <a:prstGeom prst="rect">
            <a:avLst/>
          </a:prstGeom>
        </p:spPr>
        <p:txBody>
          <a:bodyPr lIns="91425" tIns="91425" rIns="91425" bIns="91425" anchor="t" anchorCtr="0">
            <a:noAutofit/>
          </a:bodyPr>
          <a:lstStyle/>
          <a:p>
            <a:pPr lvl="0">
              <a:spcBef>
                <a:spcPts val="0"/>
              </a:spcBef>
              <a:buNone/>
            </a:pPr>
            <a:endParaRPr/>
          </a:p>
        </p:txBody>
      </p:sp>
      <p:sp>
        <p:nvSpPr>
          <p:cNvPr id="192" name="Shape 192"/>
          <p:cNvSpPr txBox="1">
            <a:spLocks noGrp="1"/>
          </p:cNvSpPr>
          <p:nvPr>
            <p:ph type="sldNum" idx="12"/>
          </p:nvPr>
        </p:nvSpPr>
        <p:spPr>
          <a:xfrm>
            <a:off x="3897901" y="8830659"/>
            <a:ext cx="2982300" cy="464100"/>
          </a:xfrm>
          <a:prstGeom prst="rect">
            <a:avLst/>
          </a:prstGeom>
        </p:spPr>
        <p:txBody>
          <a:bodyPr lIns="87425" tIns="43700" rIns="87425" bIns="43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8481" y="4416098"/>
            <a:ext cx="5504853" cy="4182456"/>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16</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17987" y="698500"/>
            <a:ext cx="4645800" cy="3486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8481" y="4416098"/>
            <a:ext cx="5504853" cy="4182456"/>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07" name="Shape 207"/>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17</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3" name="Shape 213"/>
          <p:cNvSpPr txBox="1">
            <a:spLocks noGrp="1"/>
          </p:cNvSpPr>
          <p:nvPr>
            <p:ph type="body" idx="1"/>
          </p:nvPr>
        </p:nvSpPr>
        <p:spPr>
          <a:xfrm>
            <a:off x="688481" y="4416098"/>
            <a:ext cx="5504853" cy="4182456"/>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14" name="Shape 214"/>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18</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17987" y="698500"/>
            <a:ext cx="4645800" cy="3486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8481" y="4416098"/>
            <a:ext cx="5504853" cy="4182456"/>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19</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17987" y="698500"/>
            <a:ext cx="4645800" cy="3486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8481" y="4416098"/>
            <a:ext cx="5504853" cy="4182456"/>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2</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17987" y="698500"/>
            <a:ext cx="4645800" cy="3486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8481" y="4416098"/>
            <a:ext cx="5504853" cy="4182456"/>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28" name="Shape 228"/>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20</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17987" y="698500"/>
            <a:ext cx="4645800" cy="3486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8481" y="4416098"/>
            <a:ext cx="5504853" cy="4182456"/>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5" name="Shape 235"/>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21</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17987" y="698500"/>
            <a:ext cx="4645800" cy="34863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8481" y="4416098"/>
            <a:ext cx="5504853" cy="4182456"/>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2" name="Shape 242"/>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22</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8481" y="4416098"/>
            <a:ext cx="5504853" cy="4182456"/>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23</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8481" y="4416098"/>
            <a:ext cx="5504853" cy="4182456"/>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24</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8481" y="4416098"/>
            <a:ext cx="5504853" cy="4182456"/>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They did NOT DERIVE FROM THE PAST.  Driven by:</a:t>
            </a:r>
          </a:p>
          <a:p>
            <a:pPr marL="218610" marR="0" lvl="0" indent="-218610" algn="l" rtl="0">
              <a:spcBef>
                <a:spcPts val="0"/>
              </a:spcBef>
              <a:buClr>
                <a:schemeClr val="dk1"/>
              </a:buClr>
              <a:buSzPct val="100000"/>
              <a:buFont typeface="Calibri"/>
              <a:buAutoNum type="arabicParenR"/>
            </a:pPr>
            <a:r>
              <a:rPr lang="en-US" sz="1200" b="0" i="0" u="none" strike="noStrike" cap="none">
                <a:solidFill>
                  <a:schemeClr val="dk1"/>
                </a:solidFill>
                <a:latin typeface="Calibri"/>
                <a:ea typeface="Calibri"/>
                <a:cs typeface="Calibri"/>
                <a:sym typeface="Calibri"/>
              </a:rPr>
              <a:t>Desire to know</a:t>
            </a:r>
          </a:p>
          <a:p>
            <a:pPr marL="218610" marR="0" lvl="0" indent="-218610" algn="l" rtl="0">
              <a:spcBef>
                <a:spcPts val="0"/>
              </a:spcBef>
              <a:buClr>
                <a:schemeClr val="dk1"/>
              </a:buClr>
              <a:buSzPct val="100000"/>
              <a:buFont typeface="Calibri"/>
              <a:buAutoNum type="arabicParenR"/>
            </a:pPr>
            <a:r>
              <a:rPr lang="en-US" sz="1200" b="0" i="0" u="none" strike="noStrike" cap="none">
                <a:solidFill>
                  <a:schemeClr val="dk1"/>
                </a:solidFill>
                <a:latin typeface="Calibri"/>
                <a:ea typeface="Calibri"/>
                <a:cs typeface="Calibri"/>
                <a:sym typeface="Calibri"/>
              </a:rPr>
              <a:t>Paradoxes, not mathematics!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Besides Vernadsky, this was the last of science, the end.  And Vernadsky was not put into practice the way these guys were.  E=mc^2 means 100,000 times more power.  Forget more efficient wave power, or windmills – use nuclear!</a:t>
            </a:r>
          </a:p>
        </p:txBody>
      </p:sp>
      <p:sp>
        <p:nvSpPr>
          <p:cNvPr id="264" name="Shape 264"/>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25</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2" name="Shape 272"/>
          <p:cNvSpPr txBox="1">
            <a:spLocks noGrp="1"/>
          </p:cNvSpPr>
          <p:nvPr>
            <p:ph type="body" idx="1"/>
          </p:nvPr>
        </p:nvSpPr>
        <p:spPr>
          <a:xfrm>
            <a:off x="688481" y="4416098"/>
            <a:ext cx="5504853" cy="4182456"/>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Working with Hilbert to end all new ideas, to bring mathematics, and eventually physics, under logic.  Logic has no meaning.  All reasoning COULD BE DONE BY A COMPUTER!  Gödel proved this is untrue.</a:t>
            </a:r>
          </a:p>
        </p:txBody>
      </p:sp>
      <p:sp>
        <p:nvSpPr>
          <p:cNvPr id="273" name="Shape 273"/>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26</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0" name="Shape 280"/>
          <p:cNvSpPr txBox="1">
            <a:spLocks noGrp="1"/>
          </p:cNvSpPr>
          <p:nvPr>
            <p:ph type="body" idx="1"/>
          </p:nvPr>
        </p:nvSpPr>
        <p:spPr>
          <a:xfrm>
            <a:off x="688481" y="4416098"/>
            <a:ext cx="5504853" cy="4182456"/>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eternal mystery of the world is its comprehensibility."</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Quantum attacks in Solvay</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Bohr – “is” versus what we can “say”</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“We cannot solve our problems with the same thinking we used when we created them.”</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Cause does not depend on time.  Kepler’s cause, Mendeleyev’s cause, Fermat’s cause, Leibniz’s cause, etc.</a:t>
            </a:r>
          </a:p>
        </p:txBody>
      </p:sp>
      <p:sp>
        <p:nvSpPr>
          <p:cNvPr id="281" name="Shape 281"/>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27</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8" name="Shape 288"/>
          <p:cNvSpPr txBox="1">
            <a:spLocks noGrp="1"/>
          </p:cNvSpPr>
          <p:nvPr>
            <p:ph type="body" idx="1"/>
          </p:nvPr>
        </p:nvSpPr>
        <p:spPr>
          <a:xfrm>
            <a:off x="688481" y="4416098"/>
            <a:ext cx="5504853" cy="4182456"/>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Return to humanity.  Throw off “purposelessness”.  Throw off the cult of ugliness, of faux modernism, created by the CCF, the CIA, etc., throw off the compulsion to conclude that the universe is purposeless.  It has a purpose, and it is the uniquely human creativity that we can express, and increase that power in the universe.  Remember, WE ARE A FORCE OF NATURE.  If the human mind has this power, </a:t>
            </a:r>
            <a:r>
              <a:rPr lang="en-US" sz="1200" b="0" i="1" u="none" strike="noStrike" cap="none">
                <a:solidFill>
                  <a:schemeClr val="dk1"/>
                </a:solidFill>
                <a:latin typeface="Calibri"/>
                <a:ea typeface="Calibri"/>
                <a:cs typeface="Calibri"/>
                <a:sym typeface="Calibri"/>
              </a:rPr>
              <a:t>what does that say about the universe?</a:t>
            </a:r>
            <a:r>
              <a:rPr lang="en-US" sz="1200" b="0" i="0" u="none" strike="noStrike" cap="none">
                <a:solidFill>
                  <a:schemeClr val="dk1"/>
                </a:solidFill>
                <a:latin typeface="Calibri"/>
                <a:ea typeface="Calibri"/>
                <a:cs typeface="Calibri"/>
                <a:sym typeface="Calibri"/>
              </a:rPr>
              <a:t>  What should be our basis of relations among nations and among people?  Purpose is a concept, that is essential.</a:t>
            </a:r>
          </a:p>
        </p:txBody>
      </p:sp>
      <p:sp>
        <p:nvSpPr>
          <p:cNvPr id="289" name="Shape 289"/>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28</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8481" y="4416098"/>
            <a:ext cx="5505000" cy="4182599"/>
          </a:xfrm>
          <a:prstGeom prst="rect">
            <a:avLst/>
          </a:prstGeom>
        </p:spPr>
        <p:txBody>
          <a:bodyPr lIns="91425" tIns="91425" rIns="91425" bIns="91425" anchor="t" anchorCtr="0">
            <a:noAutofit/>
          </a:bodyPr>
          <a:lstStyle/>
          <a:p>
            <a:pPr lvl="0">
              <a:spcBef>
                <a:spcPts val="0"/>
              </a:spcBef>
              <a:buNone/>
            </a:pPr>
            <a:endParaRPr/>
          </a:p>
        </p:txBody>
      </p:sp>
      <p:sp>
        <p:nvSpPr>
          <p:cNvPr id="297" name="Shape 297"/>
          <p:cNvSpPr txBox="1">
            <a:spLocks noGrp="1"/>
          </p:cNvSpPr>
          <p:nvPr>
            <p:ph type="sldNum" idx="12"/>
          </p:nvPr>
        </p:nvSpPr>
        <p:spPr>
          <a:xfrm>
            <a:off x="3897901" y="8830659"/>
            <a:ext cx="2982299" cy="464099"/>
          </a:xfrm>
          <a:prstGeom prst="rect">
            <a:avLst/>
          </a:prstGeom>
        </p:spPr>
        <p:txBody>
          <a:bodyPr lIns="87425" tIns="43700" rIns="87425" bIns="43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8481" y="4416098"/>
            <a:ext cx="5505000" cy="4182600"/>
          </a:xfrm>
          <a:prstGeom prst="rect">
            <a:avLst/>
          </a:prstGeom>
        </p:spPr>
        <p:txBody>
          <a:bodyPr lIns="91425" tIns="91425" rIns="91425" bIns="91425" anchor="t" anchorCtr="0">
            <a:noAutofit/>
          </a:bodyPr>
          <a:lstStyle/>
          <a:p>
            <a:pPr lvl="0">
              <a:spcBef>
                <a:spcPts val="0"/>
              </a:spcBef>
              <a:buNone/>
            </a:pPr>
            <a:endParaRPr/>
          </a:p>
        </p:txBody>
      </p:sp>
      <p:sp>
        <p:nvSpPr>
          <p:cNvPr id="101" name="Shape 101"/>
          <p:cNvSpPr txBox="1">
            <a:spLocks noGrp="1"/>
          </p:cNvSpPr>
          <p:nvPr>
            <p:ph type="sldNum" idx="12"/>
          </p:nvPr>
        </p:nvSpPr>
        <p:spPr>
          <a:xfrm>
            <a:off x="3897901" y="8830659"/>
            <a:ext cx="2982300" cy="464100"/>
          </a:xfrm>
          <a:prstGeom prst="rect">
            <a:avLst/>
          </a:prstGeom>
        </p:spPr>
        <p:txBody>
          <a:bodyPr lIns="87425" tIns="43700" rIns="87425" bIns="43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8481" y="4416098"/>
            <a:ext cx="5505000" cy="4182599"/>
          </a:xfrm>
          <a:prstGeom prst="rect">
            <a:avLst/>
          </a:prstGeom>
        </p:spPr>
        <p:txBody>
          <a:bodyPr lIns="91425" tIns="91425" rIns="91425" bIns="91425" anchor="t" anchorCtr="0">
            <a:noAutofit/>
          </a:bodyPr>
          <a:lstStyle/>
          <a:p>
            <a:pPr lvl="0" rtl="0">
              <a:spcBef>
                <a:spcPts val="0"/>
              </a:spcBef>
              <a:buNone/>
            </a:pPr>
            <a:endParaRPr/>
          </a:p>
        </p:txBody>
      </p:sp>
      <p:sp>
        <p:nvSpPr>
          <p:cNvPr id="305" name="Shape 305"/>
          <p:cNvSpPr txBox="1">
            <a:spLocks noGrp="1"/>
          </p:cNvSpPr>
          <p:nvPr>
            <p:ph type="sldNum" idx="12"/>
          </p:nvPr>
        </p:nvSpPr>
        <p:spPr>
          <a:xfrm>
            <a:off x="3897901" y="8830659"/>
            <a:ext cx="2982299" cy="464099"/>
          </a:xfrm>
          <a:prstGeom prst="rect">
            <a:avLst/>
          </a:prstGeom>
        </p:spPr>
        <p:txBody>
          <a:bodyPr lIns="87425" tIns="43700" rIns="87425" bIns="43700" anchor="b" anchorCtr="0">
            <a:noAutofit/>
          </a:bodyPr>
          <a:lstStyle/>
          <a:p>
            <a:pPr lvl="0" rtl="0">
              <a:spcBef>
                <a:spcPts val="0"/>
              </a:spcBef>
              <a:buNone/>
            </a:pPr>
            <a:fld id="{00000000-1234-1234-1234-123412341234}" type="slidenum">
              <a:rPr lang="en-US"/>
              <a:pPr lvl="0" rtl="0">
                <a:spcBef>
                  <a:spcPts val="0"/>
                </a:spcBef>
                <a:buNone/>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8481" y="4416098"/>
            <a:ext cx="5504853" cy="4182456"/>
          </a:xfrm>
          <a:prstGeom prst="rect">
            <a:avLst/>
          </a:prstGeom>
          <a:noFill/>
          <a:ln>
            <a:noFill/>
          </a:ln>
        </p:spPr>
        <p:txBody>
          <a:bodyPr lIns="87425" tIns="43700" rIns="87425" bIns="43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97901" y="8830659"/>
            <a:ext cx="2982417" cy="464204"/>
          </a:xfrm>
          <a:prstGeom prst="rect">
            <a:avLst/>
          </a:prstGeom>
          <a:noFill/>
          <a:ln>
            <a:noFill/>
          </a:ln>
        </p:spPr>
        <p:txBody>
          <a:bodyPr lIns="87425" tIns="43700" rIns="87425" bIns="43700" anchor="b" anchorCtr="0">
            <a:noAutofit/>
          </a:bodyPr>
          <a:lstStyle/>
          <a:p>
            <a:pPr marL="0" marR="0" lvl="0" indent="0" algn="r" rtl="0">
              <a:spcBef>
                <a:spcPts val="0"/>
              </a:spcBef>
              <a:buSzPct val="25000"/>
              <a:buNone/>
            </a:pPr>
            <a:fld id="{00000000-1234-1234-1234-123412341234}" type="slidenum">
              <a:rPr lang="en-US" sz="1100" b="0" i="0" u="none" strike="noStrike" cap="none">
                <a:solidFill>
                  <a:schemeClr val="dk1"/>
                </a:solidFill>
                <a:latin typeface="Calibri"/>
                <a:ea typeface="Calibri"/>
                <a:cs typeface="Calibri"/>
                <a:sym typeface="Calibri"/>
              </a:rPr>
              <a:pPr marL="0" marR="0" lvl="0" indent="0" algn="r" rtl="0">
                <a:spcBef>
                  <a:spcPts val="0"/>
                </a:spcBef>
                <a:buSzPct val="25000"/>
                <a:buNone/>
              </a:pPr>
              <a:t>4</a:t>
            </a:fld>
            <a:endParaRPr lang="en-US"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8481" y="4416098"/>
            <a:ext cx="5505000" cy="418260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txBox="1">
            <a:spLocks noGrp="1"/>
          </p:cNvSpPr>
          <p:nvPr>
            <p:ph type="sldNum" idx="12"/>
          </p:nvPr>
        </p:nvSpPr>
        <p:spPr>
          <a:xfrm>
            <a:off x="3897901" y="8830659"/>
            <a:ext cx="2982300" cy="464100"/>
          </a:xfrm>
          <a:prstGeom prst="rect">
            <a:avLst/>
          </a:prstGeom>
        </p:spPr>
        <p:txBody>
          <a:bodyPr lIns="87425" tIns="43700" rIns="87425" bIns="43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8481" y="4416098"/>
            <a:ext cx="5505000" cy="4182600"/>
          </a:xfrm>
          <a:prstGeom prst="rect">
            <a:avLst/>
          </a:prstGeom>
        </p:spPr>
        <p:txBody>
          <a:bodyPr lIns="91425" tIns="91425" rIns="91425" bIns="91425" anchor="t" anchorCtr="0">
            <a:noAutofit/>
          </a:bodyPr>
          <a:lstStyle/>
          <a:p>
            <a:pPr lvl="0">
              <a:spcBef>
                <a:spcPts val="0"/>
              </a:spcBef>
              <a:buNone/>
            </a:pPr>
            <a:endParaRPr/>
          </a:p>
        </p:txBody>
      </p:sp>
      <p:sp>
        <p:nvSpPr>
          <p:cNvPr id="124" name="Shape 124"/>
          <p:cNvSpPr txBox="1">
            <a:spLocks noGrp="1"/>
          </p:cNvSpPr>
          <p:nvPr>
            <p:ph type="sldNum" idx="12"/>
          </p:nvPr>
        </p:nvSpPr>
        <p:spPr>
          <a:xfrm>
            <a:off x="3897901" y="8830659"/>
            <a:ext cx="2982300" cy="464100"/>
          </a:xfrm>
          <a:prstGeom prst="rect">
            <a:avLst/>
          </a:prstGeom>
        </p:spPr>
        <p:txBody>
          <a:bodyPr lIns="87425" tIns="43700" rIns="87425" bIns="43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8481" y="4416098"/>
            <a:ext cx="5505000" cy="418260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txBox="1">
            <a:spLocks noGrp="1"/>
          </p:cNvSpPr>
          <p:nvPr>
            <p:ph type="sldNum" idx="12"/>
          </p:nvPr>
        </p:nvSpPr>
        <p:spPr>
          <a:xfrm>
            <a:off x="3897901" y="8830659"/>
            <a:ext cx="2982300" cy="464100"/>
          </a:xfrm>
          <a:prstGeom prst="rect">
            <a:avLst/>
          </a:prstGeom>
        </p:spPr>
        <p:txBody>
          <a:bodyPr lIns="87425" tIns="43700" rIns="87425" bIns="43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8481" y="4416098"/>
            <a:ext cx="5505000" cy="4182600"/>
          </a:xfrm>
          <a:prstGeom prst="rect">
            <a:avLst/>
          </a:prstGeom>
        </p:spPr>
        <p:txBody>
          <a:bodyPr lIns="91425" tIns="91425" rIns="91425" bIns="91425" anchor="t" anchorCtr="0">
            <a:noAutofit/>
          </a:bodyPr>
          <a:lstStyle/>
          <a:p>
            <a:pPr lvl="0">
              <a:spcBef>
                <a:spcPts val="0"/>
              </a:spcBef>
              <a:buNone/>
            </a:pPr>
            <a:endParaRPr/>
          </a:p>
        </p:txBody>
      </p:sp>
      <p:sp>
        <p:nvSpPr>
          <p:cNvPr id="139" name="Shape 139"/>
          <p:cNvSpPr txBox="1">
            <a:spLocks noGrp="1"/>
          </p:cNvSpPr>
          <p:nvPr>
            <p:ph type="sldNum" idx="12"/>
          </p:nvPr>
        </p:nvSpPr>
        <p:spPr>
          <a:xfrm>
            <a:off x="3897901" y="8830659"/>
            <a:ext cx="2982300" cy="464100"/>
          </a:xfrm>
          <a:prstGeom prst="rect">
            <a:avLst/>
          </a:prstGeom>
        </p:spPr>
        <p:txBody>
          <a:bodyPr lIns="87425" tIns="43700" rIns="87425" bIns="43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17600" y="698500"/>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8481" y="4416098"/>
            <a:ext cx="5505000" cy="4182600"/>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txBox="1">
            <a:spLocks noGrp="1"/>
          </p:cNvSpPr>
          <p:nvPr>
            <p:ph type="sldNum" idx="12"/>
          </p:nvPr>
        </p:nvSpPr>
        <p:spPr>
          <a:xfrm>
            <a:off x="3897901" y="8830659"/>
            <a:ext cx="2982300" cy="464100"/>
          </a:xfrm>
          <a:prstGeom prst="rect">
            <a:avLst/>
          </a:prstGeom>
        </p:spPr>
        <p:txBody>
          <a:bodyPr lIns="87425" tIns="43700" rIns="87425" bIns="43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buClr>
                <a:srgbClr val="FAFAF4"/>
              </a:buClr>
              <a:buFont typeface="Arial"/>
              <a:buNone/>
              <a:defRPr sz="3200" b="0" i="0" u="none" strike="noStrike" cap="none">
                <a:solidFill>
                  <a:srgbClr val="FAFAF4"/>
                </a:solidFill>
                <a:latin typeface="Calibri"/>
                <a:ea typeface="Calibri"/>
                <a:cs typeface="Calibri"/>
                <a:sym typeface="Calibri"/>
              </a:defRPr>
            </a:lvl1pPr>
            <a:lvl2pPr marL="457200" marR="0" lvl="1" indent="0" algn="ctr" rtl="0">
              <a:spcBef>
                <a:spcPts val="560"/>
              </a:spcBef>
              <a:buClr>
                <a:srgbClr val="FAFAF4"/>
              </a:buClr>
              <a:buFont typeface="Arial"/>
              <a:buNone/>
              <a:defRPr sz="2800" b="0" i="0" u="none" strike="noStrike" cap="none">
                <a:solidFill>
                  <a:srgbClr val="FAFAF4"/>
                </a:solidFill>
                <a:latin typeface="Calibri"/>
                <a:ea typeface="Calibri"/>
                <a:cs typeface="Calibri"/>
                <a:sym typeface="Calibri"/>
              </a:defRPr>
            </a:lvl2pPr>
            <a:lvl3pPr marL="914400" marR="0" lvl="2" indent="0" algn="ctr" rtl="0">
              <a:spcBef>
                <a:spcPts val="480"/>
              </a:spcBef>
              <a:buClr>
                <a:srgbClr val="FAFAF4"/>
              </a:buClr>
              <a:buFont typeface="Arial"/>
              <a:buNone/>
              <a:defRPr sz="2400" b="0" i="0" u="none" strike="noStrike" cap="none">
                <a:solidFill>
                  <a:srgbClr val="FAFAF4"/>
                </a:solidFill>
                <a:latin typeface="Calibri"/>
                <a:ea typeface="Calibri"/>
                <a:cs typeface="Calibri"/>
                <a:sym typeface="Calibri"/>
              </a:defRPr>
            </a:lvl3pPr>
            <a:lvl4pPr marL="1371600" marR="0" lvl="3" indent="0" algn="ctr" rtl="0">
              <a:spcBef>
                <a:spcPts val="400"/>
              </a:spcBef>
              <a:buClr>
                <a:srgbClr val="FAFAF4"/>
              </a:buClr>
              <a:buFont typeface="Arial"/>
              <a:buNone/>
              <a:defRPr sz="2000" b="0" i="0" u="none" strike="noStrike" cap="none">
                <a:solidFill>
                  <a:srgbClr val="FAFAF4"/>
                </a:solidFill>
                <a:latin typeface="Calibri"/>
                <a:ea typeface="Calibri"/>
                <a:cs typeface="Calibri"/>
                <a:sym typeface="Calibri"/>
              </a:defRPr>
            </a:lvl4pPr>
            <a:lvl5pPr marL="1828800" marR="0" lvl="4" indent="0" algn="ctr" rtl="0">
              <a:spcBef>
                <a:spcPts val="400"/>
              </a:spcBef>
              <a:buClr>
                <a:srgbClr val="FAFAF4"/>
              </a:buClr>
              <a:buFont typeface="Arial"/>
              <a:buNone/>
              <a:defRPr sz="2000" b="0" i="0" u="none" strike="noStrike" cap="none">
                <a:solidFill>
                  <a:srgbClr val="FAFAF4"/>
                </a:solidFill>
                <a:latin typeface="Calibri"/>
                <a:ea typeface="Calibri"/>
                <a:cs typeface="Calibri"/>
                <a:sym typeface="Calibri"/>
              </a:defRPr>
            </a:lvl5pPr>
            <a:lvl6pPr marL="2286000" marR="0" lvl="5" indent="0" algn="ctr" rtl="0">
              <a:spcBef>
                <a:spcPts val="400"/>
              </a:spcBef>
              <a:buClr>
                <a:srgbClr val="FAFAF4"/>
              </a:buClr>
              <a:buFont typeface="Arial"/>
              <a:buNone/>
              <a:defRPr sz="2000" b="0" i="0" u="none" strike="noStrike" cap="none">
                <a:solidFill>
                  <a:srgbClr val="FAFAF4"/>
                </a:solidFill>
                <a:latin typeface="Calibri"/>
                <a:ea typeface="Calibri"/>
                <a:cs typeface="Calibri"/>
                <a:sym typeface="Calibri"/>
              </a:defRPr>
            </a:lvl6pPr>
            <a:lvl7pPr marL="2743200" marR="0" lvl="6" indent="0" algn="ctr" rtl="0">
              <a:spcBef>
                <a:spcPts val="400"/>
              </a:spcBef>
              <a:buClr>
                <a:srgbClr val="FAFAF4"/>
              </a:buClr>
              <a:buFont typeface="Arial"/>
              <a:buNone/>
              <a:defRPr sz="2000" b="0" i="0" u="none" strike="noStrike" cap="none">
                <a:solidFill>
                  <a:srgbClr val="FAFAF4"/>
                </a:solidFill>
                <a:latin typeface="Calibri"/>
                <a:ea typeface="Calibri"/>
                <a:cs typeface="Calibri"/>
                <a:sym typeface="Calibri"/>
              </a:defRPr>
            </a:lvl7pPr>
            <a:lvl8pPr marL="3200400" marR="0" lvl="7" indent="0" algn="ctr" rtl="0">
              <a:spcBef>
                <a:spcPts val="400"/>
              </a:spcBef>
              <a:buClr>
                <a:srgbClr val="FAFAF4"/>
              </a:buClr>
              <a:buFont typeface="Arial"/>
              <a:buNone/>
              <a:defRPr sz="2000" b="0" i="0" u="none" strike="noStrike" cap="none">
                <a:solidFill>
                  <a:srgbClr val="FAFAF4"/>
                </a:solidFill>
                <a:latin typeface="Calibri"/>
                <a:ea typeface="Calibri"/>
                <a:cs typeface="Calibri"/>
                <a:sym typeface="Calibri"/>
              </a:defRPr>
            </a:lvl8pPr>
            <a:lvl9pPr marL="3657600" marR="0" lvl="8" indent="0" algn="ctr" rtl="0">
              <a:spcBef>
                <a:spcPts val="400"/>
              </a:spcBef>
              <a:buClr>
                <a:srgbClr val="FAFAF4"/>
              </a:buClr>
              <a:buFont typeface="Arial"/>
              <a:buNone/>
              <a:defRPr sz="2000" b="0" i="0" u="none" strike="noStrike" cap="none">
                <a:solidFill>
                  <a:srgbClr val="FAFAF4"/>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199" y="6356351"/>
            <a:ext cx="21336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199" y="6356351"/>
            <a:ext cx="28956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356351"/>
            <a:ext cx="21336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AFAF4"/>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FAFAF4"/>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199"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08950" y="-251549"/>
            <a:ext cx="4526100"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457199" y="6356351"/>
            <a:ext cx="21336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124199" y="6356351"/>
            <a:ext cx="28956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553200" y="6356351"/>
            <a:ext cx="21336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AFAF4"/>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FAFAF4"/>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50" y="2171688"/>
            <a:ext cx="5851500"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541349" y="190488"/>
            <a:ext cx="5851500" cy="6019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457199" y="6356351"/>
            <a:ext cx="21336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124199" y="6356351"/>
            <a:ext cx="28956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553200" y="6356351"/>
            <a:ext cx="21336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AFAF4"/>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FAFAF4"/>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199"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57199"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199" y="6356351"/>
            <a:ext cx="21336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199" y="6356351"/>
            <a:ext cx="28956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6356351"/>
            <a:ext cx="21336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AFAF4"/>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FAFAF4"/>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1"/>
            <a:ext cx="7772400" cy="136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4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buClr>
                <a:srgbClr val="FAFAF4"/>
              </a:buClr>
              <a:buFont typeface="Arial"/>
              <a:buNone/>
              <a:defRPr sz="2000" b="0" i="0" u="none" strike="noStrike" cap="none">
                <a:solidFill>
                  <a:srgbClr val="FAFAF4"/>
                </a:solidFill>
                <a:latin typeface="Calibri"/>
                <a:ea typeface="Calibri"/>
                <a:cs typeface="Calibri"/>
                <a:sym typeface="Calibri"/>
              </a:defRPr>
            </a:lvl1pPr>
            <a:lvl2pPr marL="457200" marR="0" lvl="1" indent="0" algn="l" rtl="0">
              <a:spcBef>
                <a:spcPts val="360"/>
              </a:spcBef>
              <a:buClr>
                <a:srgbClr val="FAFAF4"/>
              </a:buClr>
              <a:buFont typeface="Arial"/>
              <a:buNone/>
              <a:defRPr sz="1800" b="0" i="0" u="none" strike="noStrike" cap="none">
                <a:solidFill>
                  <a:srgbClr val="FAFAF4"/>
                </a:solidFill>
                <a:latin typeface="Calibri"/>
                <a:ea typeface="Calibri"/>
                <a:cs typeface="Calibri"/>
                <a:sym typeface="Calibri"/>
              </a:defRPr>
            </a:lvl2pPr>
            <a:lvl3pPr marL="914400" marR="0" lvl="2" indent="0" algn="l" rtl="0">
              <a:spcBef>
                <a:spcPts val="320"/>
              </a:spcBef>
              <a:buClr>
                <a:srgbClr val="FAFAF4"/>
              </a:buClr>
              <a:buFont typeface="Arial"/>
              <a:buNone/>
              <a:defRPr sz="1600" b="0" i="0" u="none" strike="noStrike" cap="none">
                <a:solidFill>
                  <a:srgbClr val="FAFAF4"/>
                </a:solidFill>
                <a:latin typeface="Calibri"/>
                <a:ea typeface="Calibri"/>
                <a:cs typeface="Calibri"/>
                <a:sym typeface="Calibri"/>
              </a:defRPr>
            </a:lvl3pPr>
            <a:lvl4pPr marL="1371600" marR="0" lvl="3" indent="0" algn="l" rtl="0">
              <a:spcBef>
                <a:spcPts val="280"/>
              </a:spcBef>
              <a:buClr>
                <a:srgbClr val="FAFAF4"/>
              </a:buClr>
              <a:buFont typeface="Arial"/>
              <a:buNone/>
              <a:defRPr sz="1400" b="0" i="0" u="none" strike="noStrike" cap="none">
                <a:solidFill>
                  <a:srgbClr val="FAFAF4"/>
                </a:solidFill>
                <a:latin typeface="Calibri"/>
                <a:ea typeface="Calibri"/>
                <a:cs typeface="Calibri"/>
                <a:sym typeface="Calibri"/>
              </a:defRPr>
            </a:lvl4pPr>
            <a:lvl5pPr marL="1828800" marR="0" lvl="4" indent="0" algn="l" rtl="0">
              <a:spcBef>
                <a:spcPts val="280"/>
              </a:spcBef>
              <a:buClr>
                <a:srgbClr val="FAFAF4"/>
              </a:buClr>
              <a:buFont typeface="Arial"/>
              <a:buNone/>
              <a:defRPr sz="1400" b="0" i="0" u="none" strike="noStrike" cap="none">
                <a:solidFill>
                  <a:srgbClr val="FAFAF4"/>
                </a:solidFill>
                <a:latin typeface="Calibri"/>
                <a:ea typeface="Calibri"/>
                <a:cs typeface="Calibri"/>
                <a:sym typeface="Calibri"/>
              </a:defRPr>
            </a:lvl5pPr>
            <a:lvl6pPr marL="2286000" marR="0" lvl="5" indent="0" algn="l" rtl="0">
              <a:spcBef>
                <a:spcPts val="280"/>
              </a:spcBef>
              <a:buClr>
                <a:srgbClr val="FAFAF4"/>
              </a:buClr>
              <a:buFont typeface="Arial"/>
              <a:buNone/>
              <a:defRPr sz="1400" b="0" i="0" u="none" strike="noStrike" cap="none">
                <a:solidFill>
                  <a:srgbClr val="FAFAF4"/>
                </a:solidFill>
                <a:latin typeface="Calibri"/>
                <a:ea typeface="Calibri"/>
                <a:cs typeface="Calibri"/>
                <a:sym typeface="Calibri"/>
              </a:defRPr>
            </a:lvl6pPr>
            <a:lvl7pPr marL="2743200" marR="0" lvl="6" indent="0" algn="l" rtl="0">
              <a:spcBef>
                <a:spcPts val="280"/>
              </a:spcBef>
              <a:buClr>
                <a:srgbClr val="FAFAF4"/>
              </a:buClr>
              <a:buFont typeface="Arial"/>
              <a:buNone/>
              <a:defRPr sz="1400" b="0" i="0" u="none" strike="noStrike" cap="none">
                <a:solidFill>
                  <a:srgbClr val="FAFAF4"/>
                </a:solidFill>
                <a:latin typeface="Calibri"/>
                <a:ea typeface="Calibri"/>
                <a:cs typeface="Calibri"/>
                <a:sym typeface="Calibri"/>
              </a:defRPr>
            </a:lvl7pPr>
            <a:lvl8pPr marL="3200400" marR="0" lvl="7" indent="0" algn="l" rtl="0">
              <a:spcBef>
                <a:spcPts val="280"/>
              </a:spcBef>
              <a:buClr>
                <a:srgbClr val="FAFAF4"/>
              </a:buClr>
              <a:buFont typeface="Arial"/>
              <a:buNone/>
              <a:defRPr sz="1400" b="0" i="0" u="none" strike="noStrike" cap="none">
                <a:solidFill>
                  <a:srgbClr val="FAFAF4"/>
                </a:solidFill>
                <a:latin typeface="Calibri"/>
                <a:ea typeface="Calibri"/>
                <a:cs typeface="Calibri"/>
                <a:sym typeface="Calibri"/>
              </a:defRPr>
            </a:lvl8pPr>
            <a:lvl9pPr marL="3657600" marR="0" lvl="8" indent="0" algn="l" rtl="0">
              <a:spcBef>
                <a:spcPts val="280"/>
              </a:spcBef>
              <a:buClr>
                <a:srgbClr val="FAFAF4"/>
              </a:buClr>
              <a:buFont typeface="Arial"/>
              <a:buNone/>
              <a:defRPr sz="1400" b="0" i="0" u="none" strike="noStrike" cap="none">
                <a:solidFill>
                  <a:srgbClr val="FAFAF4"/>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199" y="6356351"/>
            <a:ext cx="21336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199" y="6356351"/>
            <a:ext cx="28956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1"/>
            <a:ext cx="21336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AFAF4"/>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FAFAF4"/>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199"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57199"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199"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57199" y="6356351"/>
            <a:ext cx="21336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199" y="6356351"/>
            <a:ext cx="28956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1"/>
            <a:ext cx="21336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AFAF4"/>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FAFAF4"/>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199"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57199" y="1535112"/>
            <a:ext cx="40401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57199" y="2174875"/>
            <a:ext cx="40401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45025" y="1535112"/>
            <a:ext cx="4041899"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45025" y="2174875"/>
            <a:ext cx="4041899"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199" y="6356351"/>
            <a:ext cx="21336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199" y="6356351"/>
            <a:ext cx="28956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1"/>
            <a:ext cx="21336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AFAF4"/>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FAFAF4"/>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199"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57199" y="6356351"/>
            <a:ext cx="21336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199" y="6356351"/>
            <a:ext cx="28956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1"/>
            <a:ext cx="21336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AFAF4"/>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FAFAF4"/>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199" y="6356351"/>
            <a:ext cx="21336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199" y="6356351"/>
            <a:ext cx="28956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1"/>
            <a:ext cx="21336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AFAF4"/>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FAFAF4"/>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99" cy="11619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575050" y="273051"/>
            <a:ext cx="5111699" cy="58530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457200" y="1435100"/>
            <a:ext cx="3008399" cy="46911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199" y="6356351"/>
            <a:ext cx="21336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199" y="6356351"/>
            <a:ext cx="28956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1"/>
            <a:ext cx="21336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AFAF4"/>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FAFAF4"/>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7" y="4800600"/>
            <a:ext cx="5486400" cy="5667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20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1792287" y="612775"/>
            <a:ext cx="5486400"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1792287" y="5367337"/>
            <a:ext cx="5486400" cy="8049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457199" y="6356351"/>
            <a:ext cx="21336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124199" y="6356351"/>
            <a:ext cx="28956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553200" y="6356351"/>
            <a:ext cx="21336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AFAF4"/>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FAFAF4"/>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199"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199"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199" y="6356351"/>
            <a:ext cx="2133600" cy="365099"/>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199" y="6356351"/>
            <a:ext cx="2895600" cy="365099"/>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FAFAF4"/>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1"/>
            <a:ext cx="2133600"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FAFAF4"/>
                </a:solidFill>
                <a:latin typeface="Calibri"/>
                <a:ea typeface="Calibri"/>
                <a:cs typeface="Calibri"/>
                <a:sym typeface="Calibri"/>
              </a:rPr>
              <a:pPr marL="0" marR="0" lvl="0" indent="0" algn="r" rtl="0">
                <a:spcBef>
                  <a:spcPts val="0"/>
                </a:spcBef>
                <a:buSzPct val="25000"/>
                <a:buNone/>
              </a:pPr>
              <a:t>‹#›</a:t>
            </a:fld>
            <a:endParaRPr lang="en-US" sz="1200" b="0" i="0" u="none" strike="noStrike" cap="none">
              <a:solidFill>
                <a:srgbClr val="FAFAF4"/>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8" name="Shape 158"/>
          <p:cNvPicPr preferRelativeResize="0"/>
          <p:nvPr/>
        </p:nvPicPr>
        <p:blipFill rotWithShape="1">
          <a:blip r:embed="rId3">
            <a:alphaModFix/>
          </a:blip>
          <a:srcRect b="20025"/>
          <a:stretch/>
        </p:blipFill>
        <p:spPr>
          <a:xfrm>
            <a:off x="1610173" y="274650"/>
            <a:ext cx="5923651" cy="58516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ctrTitle"/>
          </p:nvPr>
        </p:nvSpPr>
        <p:spPr>
          <a:xfrm>
            <a:off x="685800" y="1349375"/>
            <a:ext cx="7772400" cy="1470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Science, and Society’s Unifying Mission</a:t>
            </a:r>
          </a:p>
        </p:txBody>
      </p:sp>
      <p:sp>
        <p:nvSpPr>
          <p:cNvPr id="172" name="Shape 172"/>
          <p:cNvSpPr txBox="1">
            <a:spLocks noGrp="1"/>
          </p:cNvSpPr>
          <p:nvPr>
            <p:ph type="subTitle" idx="1"/>
          </p:nvPr>
        </p:nvSpPr>
        <p:spPr>
          <a:xfrm>
            <a:off x="1371600" y="3886200"/>
            <a:ext cx="6400800" cy="1752600"/>
          </a:xfrm>
          <a:prstGeom prst="rect">
            <a:avLst/>
          </a:prstGeom>
          <a:noFill/>
          <a:ln>
            <a:noFill/>
          </a:ln>
        </p:spPr>
        <p:txBody>
          <a:bodyPr lIns="91425" tIns="45700" rIns="91425" bIns="45700" anchor="t" anchorCtr="0">
            <a:noAutofit/>
          </a:bodyPr>
          <a:lstStyle/>
          <a:p>
            <a:pPr marL="0" marR="0" lvl="0" indent="0" algn="ctr" rtl="0">
              <a:spcBef>
                <a:spcPts val="440"/>
              </a:spcBef>
              <a:buClr>
                <a:srgbClr val="FAFAF4"/>
              </a:buClr>
              <a:buSzPct val="25000"/>
              <a:buFont typeface="Arial"/>
              <a:buNone/>
            </a:pPr>
            <a:r>
              <a:rPr lang="en-US" sz="2800"/>
              <a:t>Jason Ross</a:t>
            </a:r>
          </a:p>
          <a:p>
            <a:pPr marL="0" marR="0" lvl="0" indent="0" algn="ctr" rtl="0">
              <a:spcBef>
                <a:spcPts val="440"/>
              </a:spcBef>
              <a:buClr>
                <a:srgbClr val="FAFAF4"/>
              </a:buClr>
              <a:buSzPct val="25000"/>
              <a:buFont typeface="Arial"/>
              <a:buNone/>
            </a:pPr>
            <a:r>
              <a:rPr lang="en-US" sz="2200"/>
              <a:t>April 7, 2016</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0" name="Shape 180"/>
          <p:cNvSpPr txBox="1"/>
          <p:nvPr/>
        </p:nvSpPr>
        <p:spPr>
          <a:xfrm>
            <a:off x="2309363" y="4405133"/>
            <a:ext cx="4525200" cy="1143000"/>
          </a:xfrm>
          <a:prstGeom prst="rect">
            <a:avLst/>
          </a:prstGeom>
          <a:noFill/>
          <a:ln>
            <a:noFill/>
          </a:ln>
        </p:spPr>
        <p:txBody>
          <a:bodyPr lIns="91425" tIns="91425" rIns="91425" bIns="91425" anchor="ctr" anchorCtr="0">
            <a:noAutofit/>
          </a:bodyPr>
          <a:lstStyle/>
          <a:p>
            <a:pPr lvl="0" algn="ctr" rtl="0">
              <a:spcBef>
                <a:spcPts val="640"/>
              </a:spcBef>
              <a:buNone/>
            </a:pPr>
            <a:r>
              <a:rPr lang="en-US" sz="3200">
                <a:solidFill>
                  <a:srgbClr val="F8F8F0"/>
                </a:solidFill>
                <a:latin typeface="Calibri"/>
                <a:ea typeface="Calibri"/>
                <a:cs typeface="Calibri"/>
                <a:sym typeface="Calibri"/>
              </a:rPr>
              <a:t>“Every art possessed by man comes from Prometheus.”</a:t>
            </a:r>
          </a:p>
        </p:txBody>
      </p:sp>
      <p:pic>
        <p:nvPicPr>
          <p:cNvPr id="181" name="Shape 181"/>
          <p:cNvPicPr preferRelativeResize="0"/>
          <p:nvPr/>
        </p:nvPicPr>
        <p:blipFill>
          <a:blip r:embed="rId3">
            <a:alphaModFix/>
          </a:blip>
          <a:stretch>
            <a:fillRect/>
          </a:stretch>
        </p:blipFill>
        <p:spPr>
          <a:xfrm>
            <a:off x="2655832" y="1600202"/>
            <a:ext cx="3832298" cy="21588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199"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Plato and Aristotle</a:t>
            </a:r>
          </a:p>
        </p:txBody>
      </p:sp>
      <p:pic>
        <p:nvPicPr>
          <p:cNvPr id="203" name="Shape 203"/>
          <p:cNvPicPr preferRelativeResize="0"/>
          <p:nvPr/>
        </p:nvPicPr>
        <p:blipFill rotWithShape="1">
          <a:blip r:embed="rId3">
            <a:alphaModFix/>
          </a:blip>
          <a:srcRect/>
          <a:stretch/>
        </p:blipFill>
        <p:spPr>
          <a:xfrm>
            <a:off x="3068978" y="1416815"/>
            <a:ext cx="3005999" cy="467918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457199"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Plato, </a:t>
            </a:r>
            <a:r>
              <a:rPr lang="en-US" sz="4400" b="0" i="1" u="none" strike="noStrike" cap="none">
                <a:solidFill>
                  <a:schemeClr val="dk1"/>
                </a:solidFill>
                <a:latin typeface="Calibri"/>
                <a:ea typeface="Calibri"/>
                <a:cs typeface="Calibri"/>
                <a:sym typeface="Calibri"/>
              </a:rPr>
              <a:t>Timaeus</a:t>
            </a:r>
          </a:p>
        </p:txBody>
      </p:sp>
      <p:sp>
        <p:nvSpPr>
          <p:cNvPr id="210" name="Shape 210"/>
          <p:cNvSpPr txBox="1">
            <a:spLocks noGrp="1"/>
          </p:cNvSpPr>
          <p:nvPr>
            <p:ph type="body" idx="1"/>
          </p:nvPr>
        </p:nvSpPr>
        <p:spPr>
          <a:xfrm>
            <a:off x="457199" y="1600200"/>
            <a:ext cx="8229600" cy="45261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“For God desired that, so far as possible, all things should be good and nothing evil; wherefore, when He took over all that was visible, seeing that it was not in a state of rest but in a state of discordant and disorderly motion, He brought it into order out of disorder, deeming that the former state is in all ways better than the latter.  For Him who is most good, it neither was nor is permissible to perform any action save what is most fair.”</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199"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Plato, </a:t>
            </a:r>
            <a:r>
              <a:rPr lang="en-US" sz="4400" b="0" i="1" u="none" strike="noStrike" cap="none">
                <a:solidFill>
                  <a:schemeClr val="dk1"/>
                </a:solidFill>
                <a:latin typeface="Calibri"/>
                <a:ea typeface="Calibri"/>
                <a:cs typeface="Calibri"/>
                <a:sym typeface="Calibri"/>
              </a:rPr>
              <a:t>Meno</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199"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Aristotle, </a:t>
            </a:r>
            <a:r>
              <a:rPr lang="en-US" sz="4400" b="0" i="1" u="none" strike="noStrike" cap="none">
                <a:solidFill>
                  <a:schemeClr val="dk1"/>
                </a:solidFill>
                <a:latin typeface="Calibri"/>
                <a:ea typeface="Calibri"/>
                <a:cs typeface="Calibri"/>
                <a:sym typeface="Calibri"/>
              </a:rPr>
              <a:t>De Anima</a:t>
            </a:r>
          </a:p>
        </p:txBody>
      </p:sp>
      <p:sp>
        <p:nvSpPr>
          <p:cNvPr id="224" name="Shape 224"/>
          <p:cNvSpPr txBox="1">
            <a:spLocks noGrp="1"/>
          </p:cNvSpPr>
          <p:nvPr>
            <p:ph type="body" idx="1"/>
          </p:nvPr>
        </p:nvSpPr>
        <p:spPr>
          <a:xfrm>
            <a:off x="457199" y="1600200"/>
            <a:ext cx="8229600" cy="45261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“Since, according to common agreement, there is nothing outside and separate in existence from sensible spatial magnitudes, the objects of thought are all in sensible forms. . .  Hence, no one can learn or understand anything in the absence of senses. . .</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ctrTitle"/>
          </p:nvPr>
        </p:nvSpPr>
        <p:spPr>
          <a:xfrm>
            <a:off x="685800" y="1349375"/>
            <a:ext cx="7772400" cy="1470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Science, and Society’s Unifying Mission</a:t>
            </a:r>
          </a:p>
        </p:txBody>
      </p:sp>
      <p:sp>
        <p:nvSpPr>
          <p:cNvPr id="97" name="Shape 97"/>
          <p:cNvSpPr txBox="1">
            <a:spLocks noGrp="1"/>
          </p:cNvSpPr>
          <p:nvPr>
            <p:ph type="subTitle" idx="1"/>
          </p:nvPr>
        </p:nvSpPr>
        <p:spPr>
          <a:xfrm>
            <a:off x="1371600" y="3886200"/>
            <a:ext cx="6400800" cy="1752600"/>
          </a:xfrm>
          <a:prstGeom prst="rect">
            <a:avLst/>
          </a:prstGeom>
          <a:noFill/>
          <a:ln>
            <a:noFill/>
          </a:ln>
        </p:spPr>
        <p:txBody>
          <a:bodyPr lIns="91425" tIns="45700" rIns="91425" bIns="45700" anchor="t" anchorCtr="0">
            <a:noAutofit/>
          </a:bodyPr>
          <a:lstStyle/>
          <a:p>
            <a:pPr marL="0" marR="0" lvl="0" indent="0" algn="ctr" rtl="0">
              <a:spcBef>
                <a:spcPts val="440"/>
              </a:spcBef>
              <a:buClr>
                <a:srgbClr val="FAFAF4"/>
              </a:buClr>
              <a:buSzPct val="25000"/>
              <a:buFont typeface="Arial"/>
              <a:buNone/>
            </a:pPr>
            <a:r>
              <a:rPr lang="en-US" sz="2800"/>
              <a:t>Jason Ross</a:t>
            </a:r>
          </a:p>
          <a:p>
            <a:pPr marL="0" marR="0" lvl="0" indent="0" algn="ctr" rtl="0">
              <a:spcBef>
                <a:spcPts val="440"/>
              </a:spcBef>
              <a:buClr>
                <a:srgbClr val="FAFAF4"/>
              </a:buClr>
              <a:buSzPct val="25000"/>
              <a:buFont typeface="Arial"/>
              <a:buNone/>
            </a:pPr>
            <a:r>
              <a:rPr lang="en-US" sz="2200"/>
              <a:t>April 7, 2016</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199"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Aristotle, </a:t>
            </a:r>
            <a:r>
              <a:rPr lang="en-US" sz="4400" b="0" i="1" u="none" strike="noStrike" cap="none">
                <a:solidFill>
                  <a:schemeClr val="dk1"/>
                </a:solidFill>
                <a:latin typeface="Calibri"/>
                <a:ea typeface="Calibri"/>
                <a:cs typeface="Calibri"/>
                <a:sym typeface="Calibri"/>
              </a:rPr>
              <a:t>De Anima</a:t>
            </a:r>
          </a:p>
        </p:txBody>
      </p:sp>
      <p:sp>
        <p:nvSpPr>
          <p:cNvPr id="231" name="Shape 231"/>
          <p:cNvSpPr txBox="1">
            <a:spLocks noGrp="1"/>
          </p:cNvSpPr>
          <p:nvPr>
            <p:ph type="body" idx="1"/>
          </p:nvPr>
        </p:nvSpPr>
        <p:spPr>
          <a:xfrm>
            <a:off x="457199" y="1600200"/>
            <a:ext cx="8229600" cy="45261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“While in respect of all the other senses we fall below many species of animals, in respect to </a:t>
            </a:r>
            <a:r>
              <a:rPr lang="en-US" sz="3200" b="0" i="1" u="none" strike="noStrike" cap="none">
                <a:solidFill>
                  <a:schemeClr val="dk1"/>
                </a:solidFill>
                <a:latin typeface="Calibri"/>
                <a:ea typeface="Calibri"/>
                <a:cs typeface="Calibri"/>
                <a:sym typeface="Calibri"/>
              </a:rPr>
              <a:t>touch</a:t>
            </a:r>
            <a:r>
              <a:rPr lang="en-US" sz="3200" b="0" i="0" u="none" strike="noStrike" cap="none">
                <a:solidFill>
                  <a:schemeClr val="dk1"/>
                </a:solidFill>
                <a:latin typeface="Calibri"/>
                <a:ea typeface="Calibri"/>
                <a:cs typeface="Calibri"/>
                <a:sym typeface="Calibri"/>
              </a:rPr>
              <a:t>, we far excel all other species in exactness of discrimination.  </a:t>
            </a:r>
            <a:r>
              <a:rPr lang="en-US" sz="3200" b="0" i="1" u="none" strike="noStrike" cap="none">
                <a:solidFill>
                  <a:schemeClr val="dk1"/>
                </a:solidFill>
                <a:latin typeface="Calibri"/>
                <a:ea typeface="Calibri"/>
                <a:cs typeface="Calibri"/>
                <a:sym typeface="Calibri"/>
              </a:rPr>
              <a:t>That</a:t>
            </a:r>
            <a:r>
              <a:rPr lang="en-US" sz="3200" b="0" i="0" u="none" strike="noStrike" cap="none">
                <a:solidFill>
                  <a:schemeClr val="dk1"/>
                </a:solidFill>
                <a:latin typeface="Calibri"/>
                <a:ea typeface="Calibri"/>
                <a:cs typeface="Calibri"/>
                <a:sym typeface="Calibri"/>
              </a:rPr>
              <a:t> is why man is the most intelligent of all animals.”</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199"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Aristotle, </a:t>
            </a:r>
            <a:r>
              <a:rPr lang="en-US" sz="4400" b="0" i="1" u="none" strike="noStrike" cap="none">
                <a:solidFill>
                  <a:schemeClr val="dk1"/>
                </a:solidFill>
                <a:latin typeface="Calibri"/>
                <a:ea typeface="Calibri"/>
                <a:cs typeface="Calibri"/>
                <a:sym typeface="Calibri"/>
              </a:rPr>
              <a:t>Posterior Analytics</a:t>
            </a:r>
          </a:p>
        </p:txBody>
      </p:sp>
      <p:sp>
        <p:nvSpPr>
          <p:cNvPr id="238" name="Shape 238"/>
          <p:cNvSpPr txBox="1">
            <a:spLocks noGrp="1"/>
          </p:cNvSpPr>
          <p:nvPr>
            <p:ph type="body" idx="1"/>
          </p:nvPr>
        </p:nvSpPr>
        <p:spPr>
          <a:xfrm>
            <a:off x="457199" y="1600200"/>
            <a:ext cx="8229600" cy="4526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“All instruction given or received by way of argument proceeds from </a:t>
            </a:r>
            <a:r>
              <a:rPr lang="en-US" sz="3200" b="0" i="1" u="none" strike="noStrike" cap="none">
                <a:solidFill>
                  <a:schemeClr val="dk1"/>
                </a:solidFill>
                <a:latin typeface="Calibri"/>
                <a:ea typeface="Calibri"/>
                <a:cs typeface="Calibri"/>
                <a:sym typeface="Calibri"/>
              </a:rPr>
              <a:t>pre-existing knowledge</a:t>
            </a:r>
            <a:r>
              <a:rPr lang="en-US" sz="3200" b="0" i="0" u="none" strike="noStrike" cap="none">
                <a:solidFill>
                  <a:schemeClr val="dk1"/>
                </a:solidFill>
                <a:latin typeface="Calibri"/>
                <a:ea typeface="Calibri"/>
                <a:cs typeface="Calibri"/>
                <a:sym typeface="Calibri"/>
              </a:rPr>
              <a:t>…</a:t>
            </a:r>
          </a:p>
          <a:p>
            <a:pPr marL="0" marR="0" lvl="0" indent="0" algn="l" rtl="0">
              <a:spcBef>
                <a:spcPts val="64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“We have already said, that scientific knowledge through demonstration is impossible unless a man know the primary immediate premises.  How does man know?</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199"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Aristotle, </a:t>
            </a:r>
            <a:r>
              <a:rPr lang="en-US" sz="4400" b="0" i="1" u="none" strike="noStrike" cap="none">
                <a:solidFill>
                  <a:schemeClr val="dk1"/>
                </a:solidFill>
                <a:latin typeface="Calibri"/>
                <a:ea typeface="Calibri"/>
                <a:cs typeface="Calibri"/>
                <a:sym typeface="Calibri"/>
              </a:rPr>
              <a:t>Posterior Analytics</a:t>
            </a:r>
          </a:p>
        </p:txBody>
      </p:sp>
      <p:sp>
        <p:nvSpPr>
          <p:cNvPr id="245" name="Shape 245"/>
          <p:cNvSpPr txBox="1">
            <a:spLocks noGrp="1"/>
          </p:cNvSpPr>
          <p:nvPr>
            <p:ph type="body" idx="1"/>
          </p:nvPr>
        </p:nvSpPr>
        <p:spPr>
          <a:xfrm>
            <a:off x="457199" y="1600200"/>
            <a:ext cx="8229600" cy="4526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“So our sense perception comes to be what we call memory and out of frequently repeated memories of the same things develops experience; for a number of memories constitute a single experience…</a:t>
            </a:r>
          </a:p>
          <a:p>
            <a:pPr marL="0" marR="0" lvl="0" indent="0" algn="l" rtl="0">
              <a:spcBef>
                <a:spcPts val="64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“From experience… originates… the knowledge of the man of science.”</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199"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a:t>1900</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199"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David Hilbert</a:t>
            </a:r>
          </a:p>
        </p:txBody>
      </p:sp>
      <p:sp>
        <p:nvSpPr>
          <p:cNvPr id="259" name="Shape 259"/>
          <p:cNvSpPr txBox="1">
            <a:spLocks noGrp="1"/>
          </p:cNvSpPr>
          <p:nvPr>
            <p:ph type="body" idx="1"/>
          </p:nvPr>
        </p:nvSpPr>
        <p:spPr>
          <a:xfrm>
            <a:off x="457199" y="1600200"/>
            <a:ext cx="8229600" cy="45261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[We must] establish the correctness</a:t>
            </a:r>
            <a:br>
              <a:rPr lang="en-US" sz="3200" b="0" i="0" u="none" strike="noStrike" cap="none" dirty="0">
                <a:solidFill>
                  <a:schemeClr val="dk1"/>
                </a:solidFill>
                <a:latin typeface="Calibri"/>
                <a:ea typeface="Calibri"/>
                <a:cs typeface="Calibri"/>
                <a:sym typeface="Calibri"/>
              </a:rPr>
            </a:br>
            <a:r>
              <a:rPr lang="en-US" sz="3200" b="0" i="0" u="none" strike="noStrike" cap="none" dirty="0">
                <a:solidFill>
                  <a:schemeClr val="dk1"/>
                </a:solidFill>
                <a:latin typeface="Calibri"/>
                <a:ea typeface="Calibri"/>
                <a:cs typeface="Calibri"/>
                <a:sym typeface="Calibri"/>
              </a:rPr>
              <a:t>of the solution by means of a finite</a:t>
            </a:r>
            <a:br>
              <a:rPr lang="en-US" sz="3200" b="0" i="0" u="none" strike="noStrike" cap="none" dirty="0">
                <a:solidFill>
                  <a:schemeClr val="dk1"/>
                </a:solidFill>
                <a:latin typeface="Calibri"/>
                <a:ea typeface="Calibri"/>
                <a:cs typeface="Calibri"/>
                <a:sym typeface="Calibri"/>
              </a:rPr>
            </a:br>
            <a:r>
              <a:rPr lang="en-US" sz="3200" b="0" i="0" u="none" strike="noStrike" cap="none" dirty="0">
                <a:solidFill>
                  <a:schemeClr val="dk1"/>
                </a:solidFill>
                <a:latin typeface="Calibri"/>
                <a:ea typeface="Calibri"/>
                <a:cs typeface="Calibri"/>
                <a:sym typeface="Calibri"/>
              </a:rPr>
              <a:t>number of steps based on a finite</a:t>
            </a:r>
            <a:br>
              <a:rPr lang="en-US" sz="3200" b="0" i="0" u="none" strike="noStrike" cap="none" dirty="0">
                <a:solidFill>
                  <a:schemeClr val="dk1"/>
                </a:solidFill>
                <a:latin typeface="Calibri"/>
                <a:ea typeface="Calibri"/>
                <a:cs typeface="Calibri"/>
                <a:sym typeface="Calibri"/>
              </a:rPr>
            </a:br>
            <a:r>
              <a:rPr lang="en-US" sz="3200" b="0" i="0" u="none" strike="noStrike" cap="none" dirty="0">
                <a:solidFill>
                  <a:schemeClr val="dk1"/>
                </a:solidFill>
                <a:latin typeface="Calibri"/>
                <a:ea typeface="Calibri"/>
                <a:cs typeface="Calibri"/>
                <a:sym typeface="Calibri"/>
              </a:rPr>
              <a:t>number of hypotheses…</a:t>
            </a:r>
          </a:p>
          <a:p>
            <a:pPr marL="0" marR="0" lvl="0" indent="0" algn="l" rtl="0">
              <a:lnSpc>
                <a:spcPct val="90000"/>
              </a:lnSpc>
              <a:spcBef>
                <a:spcPts val="640"/>
              </a:spcBef>
              <a:buClr>
                <a:schemeClr val="dk1"/>
              </a:buClr>
              <a:buSzPct val="25000"/>
              <a:buFont typeface="Arial"/>
              <a:buNone/>
            </a:pPr>
            <a:r>
              <a:rPr lang="en-US" sz="3200" b="0" i="0" u="none" strike="noStrike" cap="none" dirty="0">
                <a:solidFill>
                  <a:schemeClr val="dk1"/>
                </a:solidFill>
                <a:latin typeface="Calibri"/>
                <a:ea typeface="Calibri"/>
                <a:cs typeface="Calibri"/>
                <a:sym typeface="Calibri"/>
              </a:rPr>
              <a:t>[This] is simply the requirement of</a:t>
            </a:r>
            <a:br>
              <a:rPr lang="en-US" sz="3200" b="0" i="0" u="none" strike="noStrike" cap="none" dirty="0">
                <a:solidFill>
                  <a:schemeClr val="dk1"/>
                </a:solidFill>
                <a:latin typeface="Calibri"/>
                <a:ea typeface="Calibri"/>
                <a:cs typeface="Calibri"/>
                <a:sym typeface="Calibri"/>
              </a:rPr>
            </a:br>
            <a:r>
              <a:rPr lang="en-US" sz="3200" b="0" i="0" u="none" strike="noStrike" cap="none" dirty="0">
                <a:solidFill>
                  <a:schemeClr val="dk1"/>
                </a:solidFill>
                <a:latin typeface="Calibri"/>
                <a:ea typeface="Calibri"/>
                <a:cs typeface="Calibri"/>
                <a:sym typeface="Calibri"/>
              </a:rPr>
              <a:t>rigor in reasoning.  Indeed, the</a:t>
            </a:r>
            <a:br>
              <a:rPr lang="en-US" sz="3200" b="0" i="0" u="none" strike="noStrike" cap="none" dirty="0">
                <a:solidFill>
                  <a:schemeClr val="dk1"/>
                </a:solidFill>
                <a:latin typeface="Calibri"/>
                <a:ea typeface="Calibri"/>
                <a:cs typeface="Calibri"/>
                <a:sym typeface="Calibri"/>
              </a:rPr>
            </a:br>
            <a:r>
              <a:rPr lang="en-US" sz="3200" b="0" i="0" u="none" strike="noStrike" cap="none" dirty="0">
                <a:solidFill>
                  <a:schemeClr val="dk1"/>
                </a:solidFill>
                <a:latin typeface="Calibri"/>
                <a:ea typeface="Calibri"/>
                <a:cs typeface="Calibri"/>
                <a:sym typeface="Calibri"/>
              </a:rPr>
              <a:t>requirement of rigor… corresponds</a:t>
            </a:r>
            <a:br>
              <a:rPr lang="en-US" sz="3200" b="0" i="0" u="none" strike="noStrike" cap="none" dirty="0">
                <a:solidFill>
                  <a:schemeClr val="dk1"/>
                </a:solidFill>
                <a:latin typeface="Calibri"/>
                <a:ea typeface="Calibri"/>
                <a:cs typeface="Calibri"/>
                <a:sym typeface="Calibri"/>
              </a:rPr>
            </a:br>
            <a:r>
              <a:rPr lang="en-US" sz="3200" b="0" i="0" u="none" strike="noStrike" cap="none" dirty="0">
                <a:solidFill>
                  <a:schemeClr val="dk1"/>
                </a:solidFill>
                <a:latin typeface="Calibri"/>
                <a:ea typeface="Calibri"/>
                <a:cs typeface="Calibri"/>
                <a:sym typeface="Calibri"/>
              </a:rPr>
              <a:t>to a universal philosophical necessity</a:t>
            </a:r>
            <a:br>
              <a:rPr lang="en-US" sz="3200" b="0" i="0" u="none" strike="noStrike" cap="none" dirty="0">
                <a:solidFill>
                  <a:schemeClr val="dk1"/>
                </a:solidFill>
                <a:latin typeface="Calibri"/>
                <a:ea typeface="Calibri"/>
                <a:cs typeface="Calibri"/>
                <a:sym typeface="Calibri"/>
              </a:rPr>
            </a:br>
            <a:r>
              <a:rPr lang="en-US" sz="3200" b="0" i="0" u="none" strike="noStrike" cap="none" dirty="0">
                <a:solidFill>
                  <a:schemeClr val="dk1"/>
                </a:solidFill>
                <a:latin typeface="Calibri"/>
                <a:ea typeface="Calibri"/>
                <a:cs typeface="Calibri"/>
                <a:sym typeface="Calibri"/>
              </a:rPr>
              <a:t>of our understanding.    – Aug 1900</a:t>
            </a:r>
          </a:p>
        </p:txBody>
      </p:sp>
      <p:pic>
        <p:nvPicPr>
          <p:cNvPr id="260" name="Shape 260"/>
          <p:cNvPicPr preferRelativeResize="0"/>
          <p:nvPr/>
        </p:nvPicPr>
        <p:blipFill rotWithShape="1">
          <a:blip r:embed="rId3">
            <a:alphaModFix/>
          </a:blip>
          <a:srcRect/>
          <a:stretch/>
        </p:blipFill>
        <p:spPr>
          <a:xfrm>
            <a:off x="6629400" y="1752600"/>
            <a:ext cx="2305800" cy="3072900"/>
          </a:xfrm>
          <a:prstGeom prst="rect">
            <a:avLst/>
          </a:prstGeom>
          <a:noFill/>
          <a:ln w="19050" cap="flat" cmpd="sng">
            <a:solidFill>
              <a:srgbClr val="21210F"/>
            </a:solidFill>
            <a:prstDash val="solid"/>
            <a:round/>
            <a:headEnd type="none" w="med" len="med"/>
            <a:tailEnd type="none" w="med" len="med"/>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199"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Max Planck and Albert Einstein</a:t>
            </a:r>
          </a:p>
        </p:txBody>
      </p:sp>
      <p:pic>
        <p:nvPicPr>
          <p:cNvPr id="268" name="Shape 268"/>
          <p:cNvPicPr preferRelativeResize="0"/>
          <p:nvPr/>
        </p:nvPicPr>
        <p:blipFill rotWithShape="1">
          <a:blip r:embed="rId3">
            <a:alphaModFix/>
          </a:blip>
          <a:srcRect/>
          <a:stretch/>
        </p:blipFill>
        <p:spPr>
          <a:xfrm>
            <a:off x="1447800" y="2133600"/>
            <a:ext cx="2631600" cy="3810125"/>
          </a:xfrm>
          <a:prstGeom prst="rect">
            <a:avLst/>
          </a:prstGeom>
          <a:noFill/>
          <a:ln>
            <a:noFill/>
          </a:ln>
        </p:spPr>
      </p:pic>
      <p:pic>
        <p:nvPicPr>
          <p:cNvPr id="269" name="Shape 269"/>
          <p:cNvPicPr preferRelativeResize="0"/>
          <p:nvPr/>
        </p:nvPicPr>
        <p:blipFill rotWithShape="1">
          <a:blip r:embed="rId4">
            <a:alphaModFix/>
          </a:blip>
          <a:srcRect/>
          <a:stretch/>
        </p:blipFill>
        <p:spPr>
          <a:xfrm>
            <a:off x="4876800" y="2057400"/>
            <a:ext cx="2646300" cy="3810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199"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Bertrand Russell</a:t>
            </a:r>
          </a:p>
        </p:txBody>
      </p:sp>
      <p:sp>
        <p:nvSpPr>
          <p:cNvPr id="276" name="Shape 276"/>
          <p:cNvSpPr txBox="1">
            <a:spLocks noGrp="1"/>
          </p:cNvSpPr>
          <p:nvPr>
            <p:ph type="body" idx="1"/>
          </p:nvPr>
        </p:nvSpPr>
        <p:spPr>
          <a:xfrm>
            <a:off x="457199" y="1600200"/>
            <a:ext cx="8229600" cy="4526100"/>
          </a:xfrm>
          <a:prstGeom prst="rect">
            <a:avLst/>
          </a:prstGeom>
          <a:noFill/>
          <a:ln>
            <a:noFill/>
          </a:ln>
        </p:spPr>
        <p:txBody>
          <a:bodyPr lIns="91425" tIns="45700" rIns="91425" bIns="45700" anchor="t" anchorCtr="0">
            <a:noAutofit/>
          </a:bodyPr>
          <a:lstStyle/>
          <a:p>
            <a:pPr marL="0" lvl="0" indent="0" rtl="0">
              <a:lnSpc>
                <a:spcPct val="90000"/>
              </a:lnSpc>
              <a:spcBef>
                <a:spcPts val="0"/>
              </a:spcBef>
              <a:buClr>
                <a:schemeClr val="dk1"/>
              </a:buClr>
              <a:buSzPct val="25000"/>
              <a:buFont typeface="Arial"/>
              <a:buNone/>
            </a:pPr>
            <a:r>
              <a:rPr lang="en-US" sz="3600"/>
              <a:t>1900: Planck</a:t>
            </a:r>
          </a:p>
          <a:p>
            <a:pPr marL="0" lvl="0" indent="0" rtl="0">
              <a:lnSpc>
                <a:spcPct val="90000"/>
              </a:lnSpc>
              <a:spcBef>
                <a:spcPts val="0"/>
              </a:spcBef>
              <a:buClr>
                <a:schemeClr val="dk1"/>
              </a:buClr>
              <a:buSzPct val="25000"/>
              <a:buFont typeface="Arial"/>
              <a:buNone/>
            </a:pPr>
            <a:r>
              <a:rPr lang="en-US" sz="3600"/>
              <a:t>1903: Russell -</a:t>
            </a:r>
          </a:p>
          <a:p>
            <a:pPr marL="0" lvl="0" indent="0" rtl="0">
              <a:lnSpc>
                <a:spcPct val="90000"/>
              </a:lnSpc>
              <a:spcBef>
                <a:spcPts val="0"/>
              </a:spcBef>
              <a:buClr>
                <a:schemeClr val="dk1"/>
              </a:buClr>
              <a:buSzPct val="25000"/>
              <a:buFont typeface="Arial"/>
              <a:buNone/>
            </a:pPr>
            <a:r>
              <a:rPr lang="en-US" sz="3600"/>
              <a:t>   Principles of Mathematics</a:t>
            </a:r>
          </a:p>
          <a:p>
            <a:pPr marL="0" lvl="0" indent="0" rtl="0">
              <a:lnSpc>
                <a:spcPct val="90000"/>
              </a:lnSpc>
              <a:spcBef>
                <a:spcPts val="0"/>
              </a:spcBef>
              <a:buClr>
                <a:schemeClr val="dk1"/>
              </a:buClr>
              <a:buSzPct val="25000"/>
              <a:buFont typeface="Arial"/>
              <a:buNone/>
            </a:pPr>
            <a:r>
              <a:rPr lang="en-US" sz="3600"/>
              <a:t>1905: Einstein</a:t>
            </a:r>
          </a:p>
          <a:p>
            <a:pPr marL="0" lvl="0" indent="0" rtl="0">
              <a:lnSpc>
                <a:spcPct val="90000"/>
              </a:lnSpc>
              <a:spcBef>
                <a:spcPts val="592"/>
              </a:spcBef>
              <a:buClr>
                <a:schemeClr val="dk1"/>
              </a:buClr>
              <a:buSzPct val="25000"/>
              <a:buFont typeface="Arial"/>
              <a:buNone/>
            </a:pPr>
            <a:r>
              <a:rPr lang="en-US" sz="3600"/>
              <a:t>1910–1913: Russell - Principia Mathematica</a:t>
            </a:r>
          </a:p>
          <a:p>
            <a:pPr marL="0" lvl="0" indent="0" rtl="0">
              <a:lnSpc>
                <a:spcPct val="90000"/>
              </a:lnSpc>
              <a:spcBef>
                <a:spcPts val="592"/>
              </a:spcBef>
              <a:buClr>
                <a:schemeClr val="dk1"/>
              </a:buClr>
              <a:buSzPct val="25000"/>
              <a:buFont typeface="Arial"/>
              <a:buNone/>
            </a:pPr>
            <a:r>
              <a:rPr lang="en-US" sz="3600"/>
              <a:t>1931: Gödel proves Russell is an idiot</a:t>
            </a:r>
          </a:p>
          <a:p>
            <a:pPr marL="0" lvl="0" indent="0" rtl="0">
              <a:lnSpc>
                <a:spcPct val="90000"/>
              </a:lnSpc>
              <a:spcBef>
                <a:spcPts val="592"/>
              </a:spcBef>
              <a:buClr>
                <a:schemeClr val="dk1"/>
              </a:buClr>
              <a:buSzPct val="25000"/>
              <a:buFont typeface="Arial"/>
              <a:buNone/>
            </a:pPr>
            <a:r>
              <a:rPr lang="en-US" sz="3600"/>
              <a:t>1931: Russell writes about scientific dictatorship</a:t>
            </a:r>
          </a:p>
          <a:p>
            <a:pPr marL="0" lvl="0" indent="0" rtl="0">
              <a:lnSpc>
                <a:spcPct val="90000"/>
              </a:lnSpc>
              <a:spcBef>
                <a:spcPts val="592"/>
              </a:spcBef>
              <a:buClr>
                <a:schemeClr val="dk1"/>
              </a:buClr>
              <a:buSzPct val="25000"/>
              <a:buFont typeface="Arial"/>
              <a:buNone/>
            </a:pPr>
            <a:r>
              <a:rPr lang="en-US" sz="3600"/>
              <a:t>1951: Russell writes about brainwashing</a:t>
            </a:r>
          </a:p>
          <a:p>
            <a:pPr marL="0" marR="0" lvl="0" indent="0" algn="l" rtl="0">
              <a:spcBef>
                <a:spcPts val="640"/>
              </a:spcBef>
              <a:buClr>
                <a:schemeClr val="dk1"/>
              </a:buClr>
              <a:buSzPct val="25000"/>
              <a:buFont typeface="Arial"/>
              <a:buNone/>
            </a:pPr>
            <a:endParaRPr sz="3600"/>
          </a:p>
        </p:txBody>
      </p:sp>
      <p:pic>
        <p:nvPicPr>
          <p:cNvPr id="277" name="Shape 277"/>
          <p:cNvPicPr preferRelativeResize="0"/>
          <p:nvPr/>
        </p:nvPicPr>
        <p:blipFill rotWithShape="1">
          <a:blip r:embed="rId3">
            <a:alphaModFix/>
          </a:blip>
          <a:srcRect l="2748" r="990"/>
          <a:stretch/>
        </p:blipFill>
        <p:spPr>
          <a:xfrm>
            <a:off x="6096000" y="1371600"/>
            <a:ext cx="2420466" cy="19812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199"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Einstein</a:t>
            </a:r>
          </a:p>
        </p:txBody>
      </p:sp>
      <p:pic>
        <p:nvPicPr>
          <p:cNvPr id="285" name="Shape 285"/>
          <p:cNvPicPr preferRelativeResize="0"/>
          <p:nvPr/>
        </p:nvPicPr>
        <p:blipFill rotWithShape="1">
          <a:blip r:embed="rId3">
            <a:alphaModFix/>
          </a:blip>
          <a:srcRect b="22692"/>
          <a:stretch/>
        </p:blipFill>
        <p:spPr>
          <a:xfrm>
            <a:off x="657411" y="1480258"/>
            <a:ext cx="7829100" cy="4920542"/>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199"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The Future</a:t>
            </a:r>
          </a:p>
        </p:txBody>
      </p:sp>
      <p:pic>
        <p:nvPicPr>
          <p:cNvPr id="293" name="Shape 293"/>
          <p:cNvPicPr preferRelativeResize="0"/>
          <p:nvPr/>
        </p:nvPicPr>
        <p:blipFill>
          <a:blip r:embed="rId3">
            <a:alphaModFix/>
          </a:blip>
          <a:stretch>
            <a:fillRect/>
          </a:stretch>
        </p:blipFill>
        <p:spPr>
          <a:xfrm>
            <a:off x="2059211" y="1299075"/>
            <a:ext cx="5025576" cy="39295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199" y="274637"/>
            <a:ext cx="8229600" cy="1143000"/>
          </a:xfrm>
          <a:prstGeom prst="rect">
            <a:avLst/>
          </a:prstGeom>
        </p:spPr>
        <p:txBody>
          <a:bodyPr lIns="91425" tIns="91425" rIns="91425" bIns="91425" anchor="ctr" anchorCtr="0">
            <a:noAutofit/>
          </a:bodyPr>
          <a:lstStyle/>
          <a:p>
            <a:pPr lvl="0">
              <a:spcBef>
                <a:spcPts val="0"/>
              </a:spcBef>
              <a:buNone/>
            </a:pPr>
            <a:r>
              <a:rPr lang="en-US"/>
              <a:t>Leibniz</a:t>
            </a:r>
          </a:p>
        </p:txBody>
      </p:sp>
      <p:pic>
        <p:nvPicPr>
          <p:cNvPr id="301" name="Shape 301"/>
          <p:cNvPicPr preferRelativeResize="0"/>
          <p:nvPr/>
        </p:nvPicPr>
        <p:blipFill>
          <a:blip r:embed="rId3">
            <a:alphaModFix/>
          </a:blip>
          <a:stretch>
            <a:fillRect/>
          </a:stretch>
        </p:blipFill>
        <p:spPr>
          <a:xfrm>
            <a:off x="2667000" y="1447800"/>
            <a:ext cx="3462676" cy="41565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ctrTitle"/>
          </p:nvPr>
        </p:nvSpPr>
        <p:spPr>
          <a:xfrm>
            <a:off x="685800" y="2130425"/>
            <a:ext cx="7772400" cy="1470000"/>
          </a:xfrm>
          <a:prstGeom prst="rect">
            <a:avLst/>
          </a:prstGeom>
        </p:spPr>
        <p:txBody>
          <a:bodyPr lIns="91425" tIns="91425" rIns="91425" bIns="91425" anchor="ctr" anchorCtr="0">
            <a:noAutofit/>
          </a:bodyPr>
          <a:lstStyle/>
          <a:p>
            <a:pPr lvl="0" rtl="0">
              <a:spcBef>
                <a:spcPts val="0"/>
              </a:spcBef>
              <a:buNone/>
            </a:pPr>
            <a:endParaRPr/>
          </a:p>
        </p:txBody>
      </p:sp>
      <p:pic>
        <p:nvPicPr>
          <p:cNvPr id="309" name="Shape 30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2" name="Shape 112"/>
          <p:cNvPicPr preferRelativeResize="0"/>
          <p:nvPr/>
        </p:nvPicPr>
        <p:blipFill>
          <a:blip r:embed="rId3">
            <a:alphaModFix/>
          </a:blip>
          <a:stretch>
            <a:fillRect/>
          </a:stretch>
        </p:blipFill>
        <p:spPr>
          <a:xfrm>
            <a:off x="4408325" y="817250"/>
            <a:ext cx="4300975" cy="4679824"/>
          </a:xfrm>
          <a:prstGeom prst="rect">
            <a:avLst/>
          </a:prstGeom>
          <a:noFill/>
          <a:ln>
            <a:noFill/>
          </a:ln>
        </p:spPr>
      </p:pic>
      <p:pic>
        <p:nvPicPr>
          <p:cNvPr id="113" name="Shape 113"/>
          <p:cNvPicPr preferRelativeResize="0"/>
          <p:nvPr/>
        </p:nvPicPr>
        <p:blipFill rotWithShape="1">
          <a:blip r:embed="rId4">
            <a:alphaModFix/>
          </a:blip>
          <a:srcRect l="9688" r="17958"/>
          <a:stretch/>
        </p:blipFill>
        <p:spPr>
          <a:xfrm>
            <a:off x="242525" y="719400"/>
            <a:ext cx="3992298" cy="49911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8" name="Shape 128"/>
          <p:cNvPicPr preferRelativeResize="0"/>
          <p:nvPr/>
        </p:nvPicPr>
        <p:blipFill>
          <a:blip r:embed="rId3">
            <a:alphaModFix/>
          </a:blip>
          <a:stretch>
            <a:fillRect/>
          </a:stretch>
        </p:blipFill>
        <p:spPr>
          <a:xfrm>
            <a:off x="-56" y="1759225"/>
            <a:ext cx="9144000" cy="333954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199" y="274637"/>
            <a:ext cx="8229600" cy="1143000"/>
          </a:xfrm>
          <a:prstGeom prst="rect">
            <a:avLst/>
          </a:prstGeom>
        </p:spPr>
        <p:txBody>
          <a:bodyPr lIns="91425" tIns="91425" rIns="91425" bIns="91425" anchor="ctr" anchorCtr="0">
            <a:noAutofit/>
          </a:bodyPr>
          <a:lstStyle/>
          <a:p>
            <a:pPr lvl="0">
              <a:spcBef>
                <a:spcPts val="0"/>
              </a:spcBef>
              <a:buNone/>
            </a:pPr>
            <a:r>
              <a:rPr lang="en-US"/>
              <a:t>Asteroid Defense</a:t>
            </a:r>
          </a:p>
        </p:txBody>
      </p:sp>
      <p:pic>
        <p:nvPicPr>
          <p:cNvPr id="143" name="Shape 143"/>
          <p:cNvPicPr preferRelativeResize="0"/>
          <p:nvPr/>
        </p:nvPicPr>
        <p:blipFill>
          <a:blip r:embed="rId3">
            <a:alphaModFix/>
          </a:blip>
          <a:stretch>
            <a:fillRect/>
          </a:stretch>
        </p:blipFill>
        <p:spPr>
          <a:xfrm>
            <a:off x="332459" y="1044262"/>
            <a:ext cx="8479081" cy="476947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F8F8F0"/>
      </a:dk1>
      <a:lt1>
        <a:srgbClr val="F8F8F0"/>
      </a:lt1>
      <a:dk2>
        <a:srgbClr val="8C863E"/>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723</Words>
  <Application>Microsoft Office PowerPoint</Application>
  <PresentationFormat>On-screen Show (4:3)</PresentationFormat>
  <Paragraphs>81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Science, and Society’s Unifying Mission</vt:lpstr>
      <vt:lpstr>Slide 3</vt:lpstr>
      <vt:lpstr>Slide 4</vt:lpstr>
      <vt:lpstr>Slide 5</vt:lpstr>
      <vt:lpstr>Slide 6</vt:lpstr>
      <vt:lpstr>Slide 7</vt:lpstr>
      <vt:lpstr>Asteroid Defense</vt:lpstr>
      <vt:lpstr>Slide 9</vt:lpstr>
      <vt:lpstr>Slide 10</vt:lpstr>
      <vt:lpstr>Slide 11</vt:lpstr>
      <vt:lpstr>Science, and Society’s Unifying Mission</vt:lpstr>
      <vt:lpstr>Slide 13</vt:lpstr>
      <vt:lpstr>Slide 14</vt:lpstr>
      <vt:lpstr>Slide 15</vt:lpstr>
      <vt:lpstr>Plato and Aristotle</vt:lpstr>
      <vt:lpstr>Plato, Timaeus</vt:lpstr>
      <vt:lpstr>Plato, Meno</vt:lpstr>
      <vt:lpstr>Aristotle, De Anima</vt:lpstr>
      <vt:lpstr>Aristotle, De Anima</vt:lpstr>
      <vt:lpstr>Aristotle, Posterior Analytics</vt:lpstr>
      <vt:lpstr>Aristotle, Posterior Analytics</vt:lpstr>
      <vt:lpstr>1900</vt:lpstr>
      <vt:lpstr>David Hilbert</vt:lpstr>
      <vt:lpstr>Max Planck and Albert Einstein</vt:lpstr>
      <vt:lpstr>Bertrand Russell</vt:lpstr>
      <vt:lpstr>Einstein</vt:lpstr>
      <vt:lpstr>The Future</vt:lpstr>
      <vt:lpstr>Leibniz</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Bob</cp:lastModifiedBy>
  <cp:revision>2</cp:revision>
  <dcterms:modified xsi:type="dcterms:W3CDTF">2016-04-07T07:06:46Z</dcterms:modified>
</cp:coreProperties>
</file>